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8" r:id="rId8"/>
    <p:sldId id="261" r:id="rId9"/>
    <p:sldId id="269" r:id="rId10"/>
    <p:sldId id="262" r:id="rId11"/>
    <p:sldId id="263" r:id="rId12"/>
    <p:sldId id="264" r:id="rId13"/>
    <p:sldId id="27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34A1E-ECBB-4865-BC93-6AE47C073364}" type="datetimeFigureOut">
              <a:rPr lang="hu-HU" smtClean="0"/>
              <a:pPr/>
              <a:t>2013.04.29.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B254-6FDB-4671-B239-9EE97B8BA75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Megújuló energia források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sz="1800" dirty="0" smtClean="0"/>
              <a:t>Készítette:</a:t>
            </a:r>
            <a:r>
              <a:rPr lang="hu-HU" sz="1800" dirty="0" err="1" smtClean="0"/>
              <a:t>Reinhardt</a:t>
            </a:r>
            <a:r>
              <a:rPr lang="hu-HU" sz="1800" dirty="0" smtClean="0"/>
              <a:t> </a:t>
            </a:r>
            <a:r>
              <a:rPr lang="hu-HU" sz="1800" dirty="0" err="1" smtClean="0"/>
              <a:t>Roboám</a:t>
            </a:r>
            <a:endParaRPr lang="hu-H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Bioenergia: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Biomassza</a:t>
            </a:r>
            <a:endParaRPr lang="hu-HU" dirty="0"/>
          </a:p>
          <a:p>
            <a:pPr>
              <a:buNone/>
            </a:pPr>
            <a:r>
              <a:rPr lang="hu-HU" dirty="0"/>
              <a:t>(valamely élettérben egy adott </a:t>
            </a:r>
          </a:p>
          <a:p>
            <a:pPr>
              <a:buNone/>
            </a:pPr>
            <a:r>
              <a:rPr lang="hu-HU" dirty="0"/>
              <a:t>pillanatban jelen lévő szerves anyagok és </a:t>
            </a:r>
          </a:p>
          <a:p>
            <a:pPr>
              <a:buNone/>
            </a:pPr>
            <a:r>
              <a:rPr lang="hu-HU" dirty="0"/>
              <a:t>élőlények összessége) segítségével </a:t>
            </a:r>
          </a:p>
          <a:p>
            <a:pPr>
              <a:buNone/>
            </a:pPr>
            <a:r>
              <a:rPr lang="hu-HU" dirty="0" smtClean="0"/>
              <a:t>Állítják </a:t>
            </a:r>
            <a:r>
              <a:rPr lang="hu-HU" dirty="0"/>
              <a:t>elő. A </a:t>
            </a:r>
            <a:r>
              <a:rPr lang="hu-HU" dirty="0" smtClean="0"/>
              <a:t>Biogáz előállítás nyersanyagaként felhasználható az </a:t>
            </a:r>
            <a:r>
              <a:rPr lang="hu-HU" dirty="0"/>
              <a:t>állati </a:t>
            </a:r>
            <a:r>
              <a:rPr lang="hu-HU" dirty="0" smtClean="0"/>
              <a:t>trágya</a:t>
            </a:r>
            <a:r>
              <a:rPr lang="hu-HU" dirty="0"/>
              <a:t>, a mezőgazdasági </a:t>
            </a:r>
            <a:r>
              <a:rPr lang="hu-HU" dirty="0" smtClean="0"/>
              <a:t>élelmiszer-és takarmánynövények</a:t>
            </a:r>
            <a:r>
              <a:rPr lang="hu-HU" dirty="0"/>
              <a:t>, </a:t>
            </a:r>
            <a:r>
              <a:rPr lang="hu-HU" dirty="0" smtClean="0"/>
              <a:t>valamint</a:t>
            </a:r>
          </a:p>
          <a:p>
            <a:pPr>
              <a:buNone/>
            </a:pPr>
            <a:r>
              <a:rPr lang="hu-HU" dirty="0" smtClean="0"/>
              <a:t>hulladékaik</a:t>
            </a:r>
            <a:r>
              <a:rPr lang="hu-HU" dirty="0"/>
              <a:t>. </a:t>
            </a:r>
            <a:r>
              <a:rPr lang="hu-HU" dirty="0" smtClean="0"/>
              <a:t>Az </a:t>
            </a:r>
            <a:r>
              <a:rPr lang="hu-HU" dirty="0"/>
              <a:t>élelmiszeripari hulladékok, </a:t>
            </a:r>
          </a:p>
          <a:p>
            <a:pPr>
              <a:buNone/>
            </a:pPr>
            <a:r>
              <a:rPr lang="hu-HU" dirty="0"/>
              <a:t>szennyvíziszap, és a kommunális zöld </a:t>
            </a:r>
            <a:r>
              <a:rPr lang="hu-HU" dirty="0" smtClean="0"/>
              <a:t>hulladék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Biodízel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legkedvezőbb tulajdonságú </a:t>
            </a:r>
          </a:p>
          <a:p>
            <a:pPr>
              <a:buNone/>
            </a:pPr>
            <a:r>
              <a:rPr lang="hu-HU" dirty="0"/>
              <a:t>olajnövények közé sorolhatjuk a repcét, a </a:t>
            </a:r>
          </a:p>
          <a:p>
            <a:pPr>
              <a:buNone/>
            </a:pPr>
            <a:r>
              <a:rPr lang="hu-HU" dirty="0"/>
              <a:t>napraforgót, a szóját és egyes </a:t>
            </a:r>
          </a:p>
          <a:p>
            <a:pPr>
              <a:buNone/>
            </a:pPr>
            <a:r>
              <a:rPr lang="hu-HU" dirty="0"/>
              <a:t>pálmafajtákat. Az európai kontinensen az </a:t>
            </a:r>
          </a:p>
          <a:p>
            <a:pPr>
              <a:buNone/>
            </a:pPr>
            <a:r>
              <a:rPr lang="hu-HU" dirty="0"/>
              <a:t>éghajlati viszonyokból adódóan </a:t>
            </a:r>
          </a:p>
          <a:p>
            <a:pPr>
              <a:buNone/>
            </a:pPr>
            <a:r>
              <a:rPr lang="hu-HU" dirty="0"/>
              <a:t>elsősorban a repce és a </a:t>
            </a:r>
            <a:r>
              <a:rPr lang="hu-HU" dirty="0" smtClean="0"/>
              <a:t>napraforgó termeszthető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Bioetanol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motoralkoholok közül a világon a legelterjedtebben </a:t>
            </a:r>
          </a:p>
          <a:p>
            <a:pPr>
              <a:buNone/>
            </a:pPr>
            <a:r>
              <a:rPr lang="hu-HU" dirty="0" smtClean="0"/>
              <a:t>alkalmazott </a:t>
            </a:r>
            <a:r>
              <a:rPr lang="hu-HU" dirty="0" err="1" smtClean="0"/>
              <a:t>bioüzemanyag</a:t>
            </a:r>
            <a:r>
              <a:rPr lang="hu-HU" dirty="0" smtClean="0"/>
              <a:t> a </a:t>
            </a:r>
            <a:r>
              <a:rPr lang="hu-HU" dirty="0" err="1" smtClean="0"/>
              <a:t>bioetanol</a:t>
            </a:r>
            <a:r>
              <a:rPr lang="hu-HU" dirty="0" smtClean="0"/>
              <a:t> (víztelenített alkohol). </a:t>
            </a:r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 err="1"/>
              <a:t>bioetanolt</a:t>
            </a:r>
            <a:r>
              <a:rPr lang="hu-HU" dirty="0"/>
              <a:t> használhatják a kőolaj alapú üzemanyag </a:t>
            </a:r>
          </a:p>
          <a:p>
            <a:pPr>
              <a:buNone/>
            </a:pPr>
            <a:r>
              <a:rPr lang="hu-HU" dirty="0"/>
              <a:t>helyettesítőjeként, vagy a benzinbe keverve. </a:t>
            </a:r>
          </a:p>
          <a:p>
            <a:pPr>
              <a:buNone/>
            </a:pPr>
            <a:r>
              <a:rPr lang="hu-HU" dirty="0"/>
              <a:t>Így jön létre a </a:t>
            </a:r>
            <a:r>
              <a:rPr lang="hu-HU" dirty="0" err="1"/>
              <a:t>bioetanol</a:t>
            </a:r>
            <a:r>
              <a:rPr lang="hu-HU" dirty="0"/>
              <a:t> tartalma miatt </a:t>
            </a:r>
          </a:p>
          <a:p>
            <a:pPr>
              <a:buNone/>
            </a:pPr>
            <a:r>
              <a:rPr lang="hu-HU" dirty="0" err="1"/>
              <a:t>bioüzemanyagnak</a:t>
            </a:r>
            <a:r>
              <a:rPr lang="hu-HU" dirty="0"/>
              <a:t> tekinthető </a:t>
            </a:r>
            <a:r>
              <a:rPr lang="hu-HU" dirty="0" err="1" smtClean="0"/>
              <a:t>etil-tercier-butil-éter</a:t>
            </a:r>
            <a:r>
              <a:rPr lang="hu-HU" dirty="0" smtClean="0"/>
              <a:t> </a:t>
            </a:r>
            <a:endParaRPr lang="hu-HU" dirty="0"/>
          </a:p>
          <a:p>
            <a:pPr>
              <a:buNone/>
            </a:pPr>
            <a:r>
              <a:rPr lang="hu-HU" dirty="0"/>
              <a:t>(ETBE).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esktop\Új mappa\bioetan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1582341"/>
            <a:ext cx="79928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/>
          </a:p>
          <a:p>
            <a:pPr algn="ctr"/>
            <a:r>
              <a:rPr lang="hu-HU" sz="3200" dirty="0"/>
              <a:t>Megújuló energia fajták</a:t>
            </a:r>
          </a:p>
          <a:p>
            <a:endParaRPr lang="hu-HU" dirty="0"/>
          </a:p>
          <a:p>
            <a:r>
              <a:rPr lang="hu-HU" dirty="0" smtClean="0"/>
              <a:t>Napenergia</a:t>
            </a:r>
            <a:r>
              <a:rPr lang="hu-HU" dirty="0"/>
              <a:t>:</a:t>
            </a:r>
          </a:p>
          <a:p>
            <a:endParaRPr lang="hu-HU" dirty="0"/>
          </a:p>
          <a:p>
            <a:r>
              <a:rPr lang="hu-HU" dirty="0"/>
              <a:t>Energiaforrásaink jelentős része a </a:t>
            </a:r>
          </a:p>
          <a:p>
            <a:r>
              <a:rPr lang="hu-HU" dirty="0"/>
              <a:t>napsugárzásra vezethető vissza. A Föld </a:t>
            </a:r>
          </a:p>
          <a:p>
            <a:r>
              <a:rPr lang="hu-HU" dirty="0"/>
              <a:t>felszínére érkező, sugárzás formájában fellépő </a:t>
            </a:r>
          </a:p>
          <a:p>
            <a:r>
              <a:rPr lang="hu-HU" dirty="0"/>
              <a:t>energia nagy része hővé változik, a levegőben, </a:t>
            </a:r>
          </a:p>
          <a:p>
            <a:r>
              <a:rPr lang="hu-HU" dirty="0"/>
              <a:t>a vízben és a talajban tárolva. Kisebb része </a:t>
            </a:r>
          </a:p>
          <a:p>
            <a:r>
              <a:rPr lang="hu-HU" dirty="0"/>
              <a:t>kémiai úton átalakulva a növényekben </a:t>
            </a:r>
          </a:p>
          <a:p>
            <a:r>
              <a:rPr lang="hu-HU" dirty="0"/>
              <a:t>elraktározott szerves vegyületekben és a </a:t>
            </a:r>
          </a:p>
          <a:p>
            <a:r>
              <a:rPr lang="hu-HU" dirty="0"/>
              <a:t>fosszilis tüzelőanyagok formájában tárolódik,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Közvetett hasznosítás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 </a:t>
            </a:r>
            <a:r>
              <a:rPr lang="hu-HU" dirty="0"/>
              <a:t>hőenergia melegítésre, az elektromos energia </a:t>
            </a:r>
          </a:p>
          <a:p>
            <a:pPr>
              <a:buNone/>
            </a:pPr>
            <a:r>
              <a:rPr lang="hu-HU" dirty="0"/>
              <a:t>mechanikai munkavégzésére használható</a:t>
            </a:r>
            <a:r>
              <a:rPr lang="hu-HU" dirty="0" smtClean="0"/>
              <a:t>.</a:t>
            </a:r>
            <a:endParaRPr lang="hu-HU" dirty="0"/>
          </a:p>
          <a:p>
            <a:pPr>
              <a:buNone/>
            </a:pPr>
            <a:r>
              <a:rPr lang="hu-HU" dirty="0"/>
              <a:t>Közvetlen </a:t>
            </a:r>
            <a:r>
              <a:rPr lang="hu-HU" dirty="0" smtClean="0"/>
              <a:t>hasznosítás:</a:t>
            </a:r>
            <a:endParaRPr lang="hu-HU" dirty="0"/>
          </a:p>
          <a:p>
            <a:r>
              <a:rPr lang="hu-HU" dirty="0"/>
              <a:t>Passzív: </a:t>
            </a:r>
          </a:p>
          <a:p>
            <a:pPr>
              <a:buNone/>
            </a:pPr>
            <a:r>
              <a:rPr lang="hu-HU" dirty="0"/>
              <a:t>Kiegészítő eszköz, berendezés nélkül </a:t>
            </a:r>
          </a:p>
          <a:p>
            <a:pPr>
              <a:buNone/>
            </a:pPr>
            <a:r>
              <a:rPr lang="hu-HU" dirty="0"/>
              <a:t>használják az energiát, az épületek </a:t>
            </a:r>
          </a:p>
          <a:p>
            <a:pPr>
              <a:buNone/>
            </a:pPr>
            <a:r>
              <a:rPr lang="hu-HU" dirty="0"/>
              <a:t>kialakításával, tájolásával kapcsolatos. </a:t>
            </a:r>
          </a:p>
          <a:p>
            <a:r>
              <a:rPr lang="hu-HU" dirty="0"/>
              <a:t>Aktív: </a:t>
            </a:r>
          </a:p>
          <a:p>
            <a:pPr>
              <a:buNone/>
            </a:pPr>
            <a:r>
              <a:rPr lang="hu-HU" dirty="0"/>
              <a:t>Erre a célra készített eszköz (napkollektor</a:t>
            </a:r>
            <a:r>
              <a:rPr lang="hu-HU"/>
              <a:t>, </a:t>
            </a:r>
            <a:r>
              <a:rPr lang="hu-HU" smtClean="0"/>
              <a:t>napelem) segítségével </a:t>
            </a:r>
            <a:r>
              <a:rPr lang="hu-HU" dirty="0"/>
              <a:t>alakítják át a nap </a:t>
            </a:r>
          </a:p>
          <a:p>
            <a:pPr>
              <a:buNone/>
            </a:pPr>
            <a:r>
              <a:rPr lang="hu-HU" dirty="0"/>
              <a:t>sugárzó energiáját hővé vagy villamos </a:t>
            </a:r>
          </a:p>
          <a:p>
            <a:pPr>
              <a:buNone/>
            </a:pPr>
            <a:r>
              <a:rPr lang="hu-HU" dirty="0"/>
              <a:t>energiává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Vízenergia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 folyók a különböző tengerszint feletti </a:t>
            </a:r>
          </a:p>
          <a:p>
            <a:pPr>
              <a:buNone/>
            </a:pPr>
            <a:r>
              <a:rPr lang="hu-HU" dirty="0"/>
              <a:t>magasságból adódóan helyzeti energiával </a:t>
            </a:r>
          </a:p>
          <a:p>
            <a:pPr>
              <a:buNone/>
            </a:pPr>
            <a:r>
              <a:rPr lang="hu-HU" dirty="0" smtClean="0"/>
              <a:t>rendelkeznek</a:t>
            </a:r>
            <a:endParaRPr lang="hu-HU" dirty="0"/>
          </a:p>
          <a:p>
            <a:r>
              <a:rPr lang="hu-HU" dirty="0" smtClean="0"/>
              <a:t>Magyarországon </a:t>
            </a:r>
            <a:r>
              <a:rPr lang="hu-HU" dirty="0"/>
              <a:t>a </a:t>
            </a:r>
            <a:r>
              <a:rPr lang="hu-HU" dirty="0" smtClean="0"/>
              <a:t>vízenergia-felhasználás </a:t>
            </a:r>
            <a:r>
              <a:rPr lang="hu-HU" dirty="0"/>
              <a:t>a </a:t>
            </a:r>
          </a:p>
          <a:p>
            <a:pPr>
              <a:buNone/>
            </a:pPr>
            <a:r>
              <a:rPr lang="hu-HU" dirty="0"/>
              <a:t>múlt század végéig az egyik alapvető </a:t>
            </a:r>
          </a:p>
          <a:p>
            <a:pPr>
              <a:buNone/>
            </a:pPr>
            <a:r>
              <a:rPr lang="hu-HU" dirty="0"/>
              <a:t>energiatermelési mód volt, különösen a </a:t>
            </a:r>
          </a:p>
          <a:p>
            <a:pPr>
              <a:buNone/>
            </a:pPr>
            <a:r>
              <a:rPr lang="hu-HU" dirty="0"/>
              <a:t>malomiparban. A századfordulón néhány </a:t>
            </a:r>
          </a:p>
          <a:p>
            <a:pPr>
              <a:buNone/>
            </a:pPr>
            <a:r>
              <a:rPr lang="hu-HU" dirty="0"/>
              <a:t>vízimalmot törpe vízerőműre alakítottak, </a:t>
            </a:r>
          </a:p>
          <a:p>
            <a:pPr>
              <a:buNone/>
            </a:pPr>
            <a:r>
              <a:rPr lang="hu-HU" dirty="0"/>
              <a:t>amelyek csak elektromos energiát termelnek.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Új mappa\vizeromuv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273"/>
            <a:ext cx="9144000" cy="6850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Szélenergia: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Szélenergia:</a:t>
            </a:r>
            <a:endParaRPr lang="hu-HU" dirty="0"/>
          </a:p>
          <a:p>
            <a:pPr>
              <a:buNone/>
            </a:pPr>
            <a:r>
              <a:rPr lang="hu-HU" dirty="0"/>
              <a:t>A napenergiából származik azáltal, hogy a földet érő </a:t>
            </a:r>
          </a:p>
          <a:p>
            <a:pPr>
              <a:buNone/>
            </a:pPr>
            <a:r>
              <a:rPr lang="hu-HU" dirty="0"/>
              <a:t>napsugarak a légkört különböző mértékben felmelegítve </a:t>
            </a:r>
          </a:p>
          <a:p>
            <a:pPr>
              <a:buNone/>
            </a:pPr>
            <a:r>
              <a:rPr lang="hu-HU" dirty="0"/>
              <a:t>légnyomáskülönbséget okoznak. Ez a nyomáskülönbség </a:t>
            </a:r>
          </a:p>
          <a:p>
            <a:pPr>
              <a:buNone/>
            </a:pPr>
            <a:r>
              <a:rPr lang="hu-HU" dirty="0"/>
              <a:t>és a Föld forgásából eredő kitérítő erő hatására a levegő </a:t>
            </a:r>
          </a:p>
          <a:p>
            <a:pPr>
              <a:buNone/>
            </a:pPr>
            <a:r>
              <a:rPr lang="hu-HU" dirty="0"/>
              <a:t>mozgásba jön, szél támad. </a:t>
            </a:r>
          </a:p>
          <a:p>
            <a:r>
              <a:rPr lang="hu-HU" dirty="0" smtClean="0"/>
              <a:t>A </a:t>
            </a:r>
            <a:r>
              <a:rPr lang="hu-HU" dirty="0"/>
              <a:t>gazdasági megfontolások azt mutatják, hogy a szelet </a:t>
            </a:r>
          </a:p>
          <a:p>
            <a:pPr>
              <a:buNone/>
            </a:pPr>
            <a:r>
              <a:rPr lang="hu-HU" dirty="0"/>
              <a:t>elsősorban azokon a vidékeken érdemes kiaknázni, ahol </a:t>
            </a:r>
          </a:p>
          <a:p>
            <a:pPr>
              <a:buNone/>
            </a:pPr>
            <a:r>
              <a:rPr lang="hu-HU" dirty="0"/>
              <a:t>a szélsebesség évi átlaga meghaladja a </a:t>
            </a:r>
            <a:r>
              <a:rPr lang="hu-HU" dirty="0" smtClean="0"/>
              <a:t>4-5 </a:t>
            </a:r>
            <a:r>
              <a:rPr lang="hu-HU" dirty="0"/>
              <a:t>m/s értéket. </a:t>
            </a:r>
          </a:p>
          <a:p>
            <a:pPr>
              <a:buNone/>
            </a:pPr>
            <a:r>
              <a:rPr lang="hu-HU" dirty="0"/>
              <a:t>Ez többnyire csak tengerparti helyeken van így, a </a:t>
            </a:r>
          </a:p>
          <a:p>
            <a:pPr>
              <a:buNone/>
            </a:pPr>
            <a:r>
              <a:rPr lang="hu-HU" dirty="0"/>
              <a:t>szárazföld belseje felé haladva a belső súrlódás erősen </a:t>
            </a:r>
          </a:p>
          <a:p>
            <a:pPr>
              <a:buNone/>
            </a:pPr>
            <a:r>
              <a:rPr lang="hu-HU" dirty="0"/>
              <a:t>csökkenti a szél sebességét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Új mappa\wind-energ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18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22</a:t>
            </a:r>
            <a:br>
              <a:rPr lang="hu-HU" dirty="0"/>
            </a:br>
            <a:r>
              <a:rPr lang="hu-HU" dirty="0"/>
              <a:t>Geotermikus energia</a:t>
            </a:r>
            <a:br>
              <a:rPr lang="hu-HU" dirty="0"/>
            </a:br>
            <a:r>
              <a:rPr lang="hu-HU" dirty="0"/>
              <a:t>: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Föld szilárd kérgét alkotó kőzetek belső </a:t>
            </a:r>
          </a:p>
          <a:p>
            <a:pPr>
              <a:buNone/>
            </a:pPr>
            <a:r>
              <a:rPr lang="hu-HU" dirty="0"/>
              <a:t>hője, </a:t>
            </a:r>
            <a:r>
              <a:rPr lang="hu-HU" dirty="0" smtClean="0"/>
              <a:t>melynek forrása a magma felől </a:t>
            </a:r>
          </a:p>
          <a:p>
            <a:pPr>
              <a:buNone/>
            </a:pPr>
            <a:r>
              <a:rPr lang="hu-HU" dirty="0" smtClean="0"/>
              <a:t>folyamatosan működő hőáramlás. </a:t>
            </a:r>
          </a:p>
          <a:p>
            <a:pPr>
              <a:buNone/>
            </a:pPr>
            <a:r>
              <a:rPr lang="hu-HU" dirty="0" smtClean="0"/>
              <a:t>Villamos energiatermelés termálvíz ill. gőz </a:t>
            </a:r>
          </a:p>
          <a:p>
            <a:pPr>
              <a:buNone/>
            </a:pPr>
            <a:r>
              <a:rPr lang="hu-HU" dirty="0" smtClean="0"/>
              <a:t>hőjének átalakításával</a:t>
            </a:r>
          </a:p>
          <a:p>
            <a:pPr>
              <a:buNone/>
            </a:pPr>
            <a:endParaRPr lang="hu-HU" dirty="0"/>
          </a:p>
          <a:p>
            <a:r>
              <a:rPr lang="hu-HU" dirty="0"/>
              <a:t>Közvetlen hő hasznosítás </a:t>
            </a:r>
            <a:r>
              <a:rPr lang="hu-HU" dirty="0" smtClean="0"/>
              <a:t>-</a:t>
            </a:r>
            <a:endParaRPr lang="hu-HU" dirty="0"/>
          </a:p>
          <a:p>
            <a:pPr>
              <a:buNone/>
            </a:pPr>
            <a:r>
              <a:rPr lang="hu-HU" dirty="0"/>
              <a:t>átalakítás </a:t>
            </a:r>
            <a:r>
              <a:rPr lang="hu-HU" dirty="0" smtClean="0"/>
              <a:t>nélkül </a:t>
            </a:r>
            <a:r>
              <a:rPr lang="hu-HU" dirty="0"/>
              <a:t>(pl. gyógyfürdői termálvíz)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Új mappa\Geote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415</Words>
  <Application>Microsoft Office PowerPoint</Application>
  <PresentationFormat>Diavetítés a képernyőre (4:3 oldalarány)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Megújuló energia források</vt:lpstr>
      <vt:lpstr>2. dia</vt:lpstr>
      <vt:lpstr>Közvetett hasznosítás </vt:lpstr>
      <vt:lpstr>Vízenergia</vt:lpstr>
      <vt:lpstr>5. dia</vt:lpstr>
      <vt:lpstr>Szélenergia: </vt:lpstr>
      <vt:lpstr>7. dia</vt:lpstr>
      <vt:lpstr>22 Geotermikus energia : </vt:lpstr>
      <vt:lpstr>9. dia</vt:lpstr>
      <vt:lpstr>Bioenergia:</vt:lpstr>
      <vt:lpstr>Biodízel </vt:lpstr>
      <vt:lpstr>Bioetanol</vt:lpstr>
      <vt:lpstr>13. dia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 források</dc:title>
  <dc:creator>Dell</dc:creator>
  <cp:lastModifiedBy>Weimann</cp:lastModifiedBy>
  <cp:revision>5</cp:revision>
  <dcterms:created xsi:type="dcterms:W3CDTF">2013-04-26T10:45:31Z</dcterms:created>
  <dcterms:modified xsi:type="dcterms:W3CDTF">2013-04-29T10:19:20Z</dcterms:modified>
</cp:coreProperties>
</file>